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87" r:id="rId2"/>
    <p:sldMasterId id="2147483667" r:id="rId3"/>
    <p:sldMasterId id="2147483659" r:id="rId4"/>
  </p:sldMasterIdLst>
  <p:notesMasterIdLst>
    <p:notesMasterId r:id="rId43"/>
  </p:notesMasterIdLst>
  <p:handoutMasterIdLst>
    <p:handoutMasterId r:id="rId44"/>
  </p:handoutMasterIdLst>
  <p:sldIdLst>
    <p:sldId id="257" r:id="rId5"/>
    <p:sldId id="351" r:id="rId6"/>
    <p:sldId id="308" r:id="rId7"/>
    <p:sldId id="302" r:id="rId8"/>
    <p:sldId id="265" r:id="rId9"/>
    <p:sldId id="289" r:id="rId10"/>
    <p:sldId id="293" r:id="rId11"/>
    <p:sldId id="357" r:id="rId12"/>
    <p:sldId id="355" r:id="rId13"/>
    <p:sldId id="286" r:id="rId14"/>
    <p:sldId id="310" r:id="rId15"/>
    <p:sldId id="301" r:id="rId16"/>
    <p:sldId id="292" r:id="rId17"/>
    <p:sldId id="295" r:id="rId18"/>
    <p:sldId id="296" r:id="rId19"/>
    <p:sldId id="334" r:id="rId20"/>
    <p:sldId id="323" r:id="rId21"/>
    <p:sldId id="314" r:id="rId22"/>
    <p:sldId id="312" r:id="rId23"/>
    <p:sldId id="322" r:id="rId24"/>
    <p:sldId id="327" r:id="rId25"/>
    <p:sldId id="336" r:id="rId26"/>
    <p:sldId id="329" r:id="rId27"/>
    <p:sldId id="335" r:id="rId28"/>
    <p:sldId id="345" r:id="rId29"/>
    <p:sldId id="347" r:id="rId30"/>
    <p:sldId id="350" r:id="rId31"/>
    <p:sldId id="352" r:id="rId32"/>
    <p:sldId id="356" r:id="rId33"/>
    <p:sldId id="358" r:id="rId34"/>
    <p:sldId id="340" r:id="rId35"/>
    <p:sldId id="341" r:id="rId36"/>
    <p:sldId id="337" r:id="rId37"/>
    <p:sldId id="338" r:id="rId38"/>
    <p:sldId id="342" r:id="rId39"/>
    <p:sldId id="348" r:id="rId40"/>
    <p:sldId id="344" r:id="rId41"/>
    <p:sldId id="359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raine Edmunds" initials="LE" lastIdx="30" clrIdx="0">
    <p:extLst/>
  </p:cmAuthor>
  <p:cmAuthor id="2" name="Eric" initials="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8906"/>
    <a:srgbClr val="FDB913"/>
    <a:srgbClr val="6BAB4D"/>
    <a:srgbClr val="59178A"/>
    <a:srgbClr val="774DDA"/>
    <a:srgbClr val="4C328B"/>
    <a:srgbClr val="6E44DB"/>
    <a:srgbClr val="9DA1A3"/>
    <a:srgbClr val="037A87"/>
    <a:srgbClr val="94C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41" autoAdjust="0"/>
  </p:normalViewPr>
  <p:slideViewPr>
    <p:cSldViewPr snapToGrid="0" snapToObjects="1">
      <p:cViewPr varScale="1">
        <p:scale>
          <a:sx n="100" d="100"/>
          <a:sy n="100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3:51:19.008" idx="4">
    <p:pos x="10" y="10"/>
    <p:text>Size of property. Elements of business. 3 extra clicks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4:18:34.262" idx="30">
    <p:pos x="10" y="10"/>
    <p:text>Some emerging challenges - extreme weather events, decreased rainfall; global honey bee virus - loss of primary pollinator; herbicide resistance and disease. 3 extra clicks.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3:52:03.156" idx="5">
    <p:pos x="10" y="10"/>
    <p:text>Historical context - 2 extra clicks.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3:52:27.882" idx="6">
    <p:pos x="10" y="10"/>
    <p:text>Historical context - 2 extra clicks.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4:08:31.703" idx="20">
    <p:pos x="10" y="10"/>
    <p:text>Today's farming - explain why 'big' machines deliver greater efficiencies. 1 extra click.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3:53:36.195" idx="8">
    <p:pos x="10" y="10"/>
    <p:text>Current context - 1 extra click.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4:00:28.818" idx="12">
    <p:pos x="10" y="10"/>
    <p:text>Where you are today - much better knowledge about  soils - attributes, productive capacity, etc. 2 extra clicks.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4:07:45.246" idx="19">
    <p:pos x="10" y="10"/>
    <p:text>Today's farming - Field trials, soil science, etc. Hart, GRDC, etc 2 extra clicks.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4:06:10.070" idx="17">
    <p:pos x="10" y="10"/>
    <p:text>Today's farming - what's in the cabin and how it works.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6T14:03:20.777" idx="15">
    <p:pos x="10" y="10"/>
    <p:text>Today - explain 'one-pass' tillage system. 1 extra click.</p:text>
    <p:extLst>
      <p:ext uri="{C676402C-5697-4E1C-873F-D02D1690AC5C}">
        <p15:threadingInfo xmlns:p15="http://schemas.microsoft.com/office/powerpoint/2012/main" timeZoneBias="-6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E52A29-FB09-3A41-A53E-E0180D9E0747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261F4F-058D-544D-BC13-3FEFDD3E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8-01T05:57:52.7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0,'0'0,"0"0,42 43,0-43,-42 0,42 0,-42 0,43 42,-1-42,0 43,0-43,43 42,-85 1,42-43,1 42,-1-42,-42 43,42-43,-42 0,42 42,1 1,-43-43,42 42,0-42,0 43,1-43,-43 42,42-42,0 0,-42 0,42 43,1-43,-1 0,0 42,0 1,1-43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D8DC-71A4-3149-A9E8-BF7B458BF16A}" type="datetimeFigureOut">
              <a:rPr lang="en-US" smtClean="0"/>
              <a:pPr/>
              <a:t>26/11/15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59FD7-2C45-5847-9384-FBBAF8443B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2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2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9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120</a:t>
            </a:r>
            <a:r>
              <a:rPr lang="en-AU" baseline="0" dirty="0" smtClean="0"/>
              <a:t> students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21 participating schools in 2015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9FD7-2C45-5847-9384-FBBAF8443B3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647"/>
            <a:ext cx="8229600" cy="3087300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rgbClr val="FFFFFF"/>
                </a:solidFill>
                <a:latin typeface="Segoe UI"/>
                <a:cs typeface="Segoe UI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935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647"/>
            <a:ext cx="8229600" cy="3087300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rgbClr val="FFFFFF"/>
                </a:solidFill>
                <a:latin typeface="Segoe UI"/>
                <a:cs typeface="Segoe UI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4FD74D-4C35-4D9B-A130-89F75522E743}" type="datetimeFigureOut">
              <a:rPr lang="en-AU" smtClean="0"/>
              <a:pPr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164A5D-2A89-4103-BA31-99B8D5B776D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925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4FD74D-4C35-4D9B-A130-89F75522E743}" type="datetimeFigureOut">
              <a:rPr lang="en-AU" smtClean="0"/>
              <a:pPr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164A5D-2A89-4103-BA31-99B8D5B776D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005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8652"/>
            <a:ext cx="9144000" cy="106751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30350"/>
            <a:ext cx="8229600" cy="4029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58052" y="155443"/>
            <a:ext cx="2425891" cy="1905861"/>
          </a:xfrm>
          <a:prstGeom prst="rect">
            <a:avLst/>
          </a:prstGeom>
          <a:solidFill>
            <a:srgbClr val="FDB913">
              <a:alpha val="74000"/>
            </a:srgbClr>
          </a:solidFill>
        </p:spPr>
        <p:txBody>
          <a:bodyPr lIns="180000" tIns="187200" rIns="180000" bIns="18720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 smtClean="0"/>
              <a:t>Write text over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694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647"/>
            <a:ext cx="8229600" cy="3087300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rgbClr val="FFFFFF"/>
                </a:solidFill>
                <a:latin typeface="Segoe UI"/>
                <a:cs typeface="Segoe UI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4FD74D-4C35-4D9B-A130-89F75522E743}" type="datetimeFigureOut">
              <a:rPr lang="en-AU" smtClean="0"/>
              <a:pPr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164A5D-2A89-4103-BA31-99B8D5B776D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005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4FD74D-4C35-4D9B-A130-89F75522E743}" type="datetimeFigureOut">
              <a:rPr lang="en-AU" smtClean="0"/>
              <a:pPr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164A5D-2A89-4103-BA31-99B8D5B776D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92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4FD74D-4C35-4D9B-A130-89F75522E743}" type="datetimeFigureOut">
              <a:rPr lang="en-AU" smtClean="0"/>
              <a:pPr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164A5D-2A89-4103-BA31-99B8D5B776D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925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4FD74D-4C35-4D9B-A130-89F75522E743}" type="datetimeFigureOut">
              <a:rPr lang="en-AU" smtClean="0"/>
              <a:pPr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164A5D-2A89-4103-BA31-99B8D5B776D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005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3768"/>
            <a:ext cx="7772400" cy="2723997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DB913"/>
                </a:solidFill>
                <a:latin typeface="Segoe UI"/>
                <a:cs typeface="Segoe UI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93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09542"/>
            <a:ext cx="8229600" cy="4164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3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theme" Target="../theme/theme2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69.xml"/><Relationship Id="rId9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7.xml"/><Relationship Id="rId41" Type="http://schemas.openxmlformats.org/officeDocument/2006/relationships/theme" Target="../theme/theme3.xml"/><Relationship Id="rId42" Type="http://schemas.openxmlformats.org/officeDocument/2006/relationships/image" Target="../media/image4.png"/><Relationship Id="rId43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6" r:id="rId3"/>
    <p:sldLayoutId id="2147483690" r:id="rId4"/>
    <p:sldLayoutId id="2147483693" r:id="rId5"/>
    <p:sldLayoutId id="2147483694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4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89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02BB-57CB-AA46-B61F-97258F21A2EB}" type="datetimeFigureOut">
              <a:rPr lang="en-US" smtClean="0"/>
              <a:pPr/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F84C-374F-9844-BD8A-028739BACF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89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1739-NY-PPT-logo.png"/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44" y="6224775"/>
            <a:ext cx="2969773" cy="433969"/>
          </a:xfrm>
          <a:prstGeom prst="rect">
            <a:avLst/>
          </a:prstGeom>
        </p:spPr>
      </p:pic>
      <p:pic>
        <p:nvPicPr>
          <p:cNvPr id="7" name="Picture 6" descr="91739-PPT-GOSA-BLK.png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059" y="5997070"/>
            <a:ext cx="898579" cy="6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89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690938" y="61737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A04B20-834D-6345-98E7-F6AFCBE6B30E}" type="datetimeFigureOut">
              <a:rPr lang="en-US"/>
              <a:pPr>
                <a:defRPr/>
              </a:pPr>
              <a:t>26/11/15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comments" Target="../comments/comment7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comments" Target="../comments/comment8.xml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jpeg"/><Relationship Id="rId3" Type="http://schemas.openxmlformats.org/officeDocument/2006/relationships/comments" Target="../comments/commen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cid:image001.png@01D0BFD7.397558D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jpeg"/><Relationship Id="rId12" Type="http://schemas.openxmlformats.org/officeDocument/2006/relationships/image" Target="../media/image54.jpeg"/><Relationship Id="rId13" Type="http://schemas.openxmlformats.org/officeDocument/2006/relationships/image" Target="../media/image55.jpeg"/><Relationship Id="rId14" Type="http://schemas.openxmlformats.org/officeDocument/2006/relationships/image" Target="../media/image56.jpeg"/><Relationship Id="rId15" Type="http://schemas.openxmlformats.org/officeDocument/2006/relationships/image" Target="../media/image57.jpeg"/><Relationship Id="rId16" Type="http://schemas.openxmlformats.org/officeDocument/2006/relationships/image" Target="../media/image58.jpeg"/><Relationship Id="rId17" Type="http://schemas.openxmlformats.org/officeDocument/2006/relationships/image" Target="../media/image59.jpeg"/><Relationship Id="rId18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3" Type="http://schemas.openxmlformats.org/officeDocument/2006/relationships/image" Target="cid:0CE75DCC-4151-4235-96BA-E4DDF9408D75@netgear.com" TargetMode="External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jpeg"/><Relationship Id="rId8" Type="http://schemas.openxmlformats.org/officeDocument/2006/relationships/image" Target="../media/image50.jpeg"/><Relationship Id="rId9" Type="http://schemas.openxmlformats.org/officeDocument/2006/relationships/image" Target="../media/image51.jpeg"/><Relationship Id="rId10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customXml" Target="../ink/ink1.xml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naturalresources.sa.gov.au/northernandyorke/projects/increasing-sustainability-ny-agriculture" TargetMode="External"/><Relationship Id="rId20" Type="http://schemas.openxmlformats.org/officeDocument/2006/relationships/hyperlink" Target="http://www.naturalresources.sa.gov.au/northernandyorke/projects/vegetation-protection-wakefield-river" TargetMode="External"/><Relationship Id="rId10" Type="http://schemas.openxmlformats.org/officeDocument/2006/relationships/hyperlink" Target="http://www.naturalresources.sa.gov.au/northernandyorke/projects/living-flinders" TargetMode="External"/><Relationship Id="rId11" Type="http://schemas.openxmlformats.org/officeDocument/2006/relationships/hyperlink" Target="http://www.naturalresources.sa.gov.au/northernandyorke/projects/regional-landcare-facilitator" TargetMode="External"/><Relationship Id="rId12" Type="http://schemas.openxmlformats.org/officeDocument/2006/relationships/hyperlink" Target="http://www.naturalresources.sa.gov.au/northernandyorke/projects/sustainable-management-poultry-cropping-collaboration" TargetMode="External"/><Relationship Id="rId13" Type="http://schemas.openxmlformats.org/officeDocument/2006/relationships/hyperlink" Target="http://www.naturalresources.sa.gov.au/northernandyorke/projects/understanding-soil-nitrogen-acidification" TargetMode="External"/><Relationship Id="rId14" Type="http://schemas.openxmlformats.org/officeDocument/2006/relationships/hyperlink" Target="http://www.naturalresources.sa.gov.au/northernandyorke/projects/snail-ecology" TargetMode="External"/><Relationship Id="rId15" Type="http://schemas.openxmlformats.org/officeDocument/2006/relationships/hyperlink" Target="http://www.naturalresources.sa.gov.au/northernandyorke/projects/bushland-condition-monitoring" TargetMode="External"/><Relationship Id="rId16" Type="http://schemas.openxmlformats.org/officeDocument/2006/relationships/hyperlink" Target="http://www.naturalresources.sa.gov.au/northernandyorke/projects/four-catchments" TargetMode="External"/><Relationship Id="rId17" Type="http://schemas.openxmlformats.org/officeDocument/2006/relationships/hyperlink" Target="http://www.naturalresources.sa.gov.au/northernandyorke/projects/improving-ecological-integrity-syp" TargetMode="External"/><Relationship Id="rId18" Type="http://schemas.openxmlformats.org/officeDocument/2006/relationships/hyperlink" Target="http://www.naturalresources.sa.gov.au/northernandyorke/projects-and-partners/local-communities-critical-habitat" TargetMode="External"/><Relationship Id="rId19" Type="http://schemas.openxmlformats.org/officeDocument/2006/relationships/hyperlink" Target="http://www.naturalresources.sa.gov.au/northernandyorke/projects/mount-remarkable-to-the-sea" TargetMode="External"/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naturalresources.sa.gov.au/northernandyorke/projects-and-partners/marine-debris-project" TargetMode="External"/><Relationship Id="rId3" Type="http://schemas.openxmlformats.org/officeDocument/2006/relationships/hyperlink" Target="http://www.naturalresources.sa.gov.au/northernandyorke/projects/biodiversity-fund-round-one" TargetMode="External"/><Relationship Id="rId4" Type="http://schemas.openxmlformats.org/officeDocument/2006/relationships/hyperlink" Target="http://www.naturalresources.sa.gov.au/northernandyorke/projects/conserving-biodiversity-ny-agricultural-districts" TargetMode="External"/><Relationship Id="rId5" Type="http://schemas.openxmlformats.org/officeDocument/2006/relationships/hyperlink" Target="http://www.naturalresources.sa.gov.au/northernandyorke/projects/controlling-grassy-weeds-no-till" TargetMode="External"/><Relationship Id="rId6" Type="http://schemas.openxmlformats.org/officeDocument/2006/relationships/hyperlink" Target="http://www.naturalresources.sa.gov.au/northernandyorke/projects/next-generation-property-management" TargetMode="External"/><Relationship Id="rId7" Type="http://schemas.openxmlformats.org/officeDocument/2006/relationships/hyperlink" Target="http://www.naturalresources.sa.gov.au/northernandyorke/projects/pasture-sustainability-production-zoning" TargetMode="External"/><Relationship Id="rId8" Type="http://schemas.openxmlformats.org/officeDocument/2006/relationships/hyperlink" Target="http://www.naturalresources.sa.gov.au/northernandyorke/projects/improving-soil-cover-erodible-soil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comments" Target="../comments/comment10.xm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comments" Target="../comments/comment4.xm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0247"/>
            <a:ext cx="8229600" cy="1424470"/>
          </a:xfrm>
        </p:spPr>
        <p:txBody>
          <a:bodyPr/>
          <a:lstStyle/>
          <a:p>
            <a:r>
              <a:rPr lang="en-AU" sz="2800" b="1" dirty="0" smtClean="0"/>
              <a:t>Eric Sommerville  </a:t>
            </a:r>
            <a:br>
              <a:rPr lang="en-AU" sz="2800" b="1" dirty="0" smtClean="0"/>
            </a:br>
            <a:r>
              <a:rPr lang="en-AU" sz="2800" dirty="0" smtClean="0"/>
              <a:t>Presiding Member, Northern and </a:t>
            </a:r>
            <a:r>
              <a:rPr lang="en-AU" sz="2800" dirty="0" err="1" smtClean="0"/>
              <a:t>Yorke</a:t>
            </a:r>
            <a:r>
              <a:rPr lang="en-AU" sz="2800" dirty="0" smtClean="0"/>
              <a:t> Natural Resources Management Board </a:t>
            </a:r>
            <a:br>
              <a:rPr lang="en-AU" sz="28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1" y="1012372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 smtClean="0"/>
              <a:t>Sustainable Agriculture; </a:t>
            </a:r>
            <a:br>
              <a:rPr lang="en-AU" sz="4400" dirty="0" smtClean="0"/>
            </a:br>
            <a:r>
              <a:rPr lang="en-AU" sz="4400" dirty="0" smtClean="0"/>
              <a:t>Farmers Engaged in </a:t>
            </a:r>
          </a:p>
          <a:p>
            <a:pPr algn="ctr"/>
            <a:r>
              <a:rPr lang="en-AU" sz="4400" dirty="0" smtClean="0"/>
              <a:t>Natural Resource Management 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1561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6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2" descr="IMG_1734.JPG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551" y="614856"/>
            <a:ext cx="9213102" cy="49858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4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2015     100% Cropping</a:t>
            </a:r>
            <a:endParaRPr lang="en-AU" dirty="0"/>
          </a:p>
        </p:txBody>
      </p:sp>
      <p:pic>
        <p:nvPicPr>
          <p:cNvPr id="3074" name="Picture 2" descr="C:\Users\Eric\Pictures\1973 to 2014\HIGHLANDS\Highlands\Highlands &amp; Ben Nevis\20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213944"/>
            <a:ext cx="9143999" cy="53599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87"/>
            <a:ext cx="8229600" cy="1010594"/>
          </a:xfrm>
        </p:spPr>
        <p:txBody>
          <a:bodyPr/>
          <a:lstStyle/>
          <a:p>
            <a:r>
              <a:rPr lang="en-US" dirty="0" smtClean="0"/>
              <a:t>Soils…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56775" y="5119954"/>
            <a:ext cx="6350243" cy="60439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We have a better understanding of our soils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McCallum soil pit 12 10thApril20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75" y="1144155"/>
            <a:ext cx="6860543" cy="4580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MG_08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910" y="4419600"/>
            <a:ext cx="32512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2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6"/>
            <a:ext cx="8229600" cy="812182"/>
          </a:xfrm>
        </p:spPr>
        <p:txBody>
          <a:bodyPr/>
          <a:lstStyle/>
          <a:p>
            <a:r>
              <a:rPr lang="en-US" dirty="0" smtClean="0"/>
              <a:t>We host NVT trials</a:t>
            </a:r>
            <a:endParaRPr lang="en-US" dirty="0"/>
          </a:p>
        </p:txBody>
      </p:sp>
      <p:pic>
        <p:nvPicPr>
          <p:cNvPr id="5" name="Picture 4" descr="Hart Field Days 13 canola trial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7" y="825628"/>
            <a:ext cx="8095325" cy="4785710"/>
          </a:xfrm>
          <a:prstGeom prst="rect">
            <a:avLst/>
          </a:prstGeom>
        </p:spPr>
      </p:pic>
      <p:pic>
        <p:nvPicPr>
          <p:cNvPr id="8" name="Picture 7" descr="Bee-on-can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391" y="3720663"/>
            <a:ext cx="2219154" cy="1874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rsz_p04_130701_aw_gpa_juvenile_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37" y="3993543"/>
            <a:ext cx="2409067" cy="1602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2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reaping 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46" y="1319161"/>
            <a:ext cx="2609991" cy="3916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reaping 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407" y="1319161"/>
            <a:ext cx="5272823" cy="3916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IMG_634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955" y="3752645"/>
            <a:ext cx="1138903" cy="2701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drone_729-620x3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423" y="160179"/>
            <a:ext cx="3479377" cy="1958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2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use a ‘one-pass’ tillage system and inter row sow</a:t>
            </a:r>
            <a:endParaRPr lang="en-US" dirty="0"/>
          </a:p>
        </p:txBody>
      </p:sp>
      <p:pic>
        <p:nvPicPr>
          <p:cNvPr id="3" name="Picture 2" descr="precision farming 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4"/>
          <a:stretch/>
        </p:blipFill>
        <p:spPr>
          <a:xfrm>
            <a:off x="-168149" y="1152349"/>
            <a:ext cx="9480298" cy="570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2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6" name="Content Placeholder 5" descr="076.JPG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992" y="1509713"/>
            <a:ext cx="5552016" cy="41640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3"/>
          <a:stretch/>
        </p:blipFill>
        <p:spPr>
          <a:xfrm>
            <a:off x="-16625" y="-1536605"/>
            <a:ext cx="9177251" cy="9144000"/>
          </a:xfrm>
          <a:prstGeom prst="rect">
            <a:avLst/>
          </a:prstGeom>
        </p:spPr>
      </p:pic>
      <p:pic>
        <p:nvPicPr>
          <p:cNvPr id="8" name="Picture 7" descr="IMG_063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947" y="-775384"/>
            <a:ext cx="5810547" cy="432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IMG_32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1333036" y="-876528"/>
            <a:ext cx="5905036" cy="4428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583" y="-251227"/>
            <a:ext cx="10279731" cy="913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240" y="3358342"/>
            <a:ext cx="3911139" cy="391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5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108377"/>
            <a:ext cx="6546273" cy="41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457200"/>
            <a:ext cx="8229600" cy="5216526"/>
          </a:xfrm>
        </p:spPr>
        <p:txBody>
          <a:bodyPr/>
          <a:lstStyle/>
          <a:p>
            <a:r>
              <a:rPr lang="en-AU" sz="3000" dirty="0" smtClean="0"/>
              <a:t>Formed in 1998 with Shearer’s Quarters Meetings</a:t>
            </a:r>
          </a:p>
          <a:p>
            <a:r>
              <a:rPr lang="en-AU" sz="3000" dirty="0" smtClean="0"/>
              <a:t>2 - 3 meetings per year plus project work</a:t>
            </a:r>
          </a:p>
          <a:p>
            <a:r>
              <a:rPr lang="en-AU" sz="3000" dirty="0" smtClean="0"/>
              <a:t>Originally focused on tree planting </a:t>
            </a:r>
          </a:p>
          <a:p>
            <a:r>
              <a:rPr lang="en-AU" sz="3000" dirty="0" smtClean="0"/>
              <a:t>Now focused on networking &amp; information and community education and engagement</a:t>
            </a:r>
          </a:p>
          <a:p>
            <a:r>
              <a:rPr lang="en-AU" sz="3000" dirty="0" smtClean="0"/>
              <a:t>Supported by;</a:t>
            </a:r>
          </a:p>
          <a:p>
            <a:pPr lvl="1"/>
            <a:r>
              <a:rPr lang="en-AU" sz="2400" dirty="0" smtClean="0"/>
              <a:t>Memberships</a:t>
            </a:r>
          </a:p>
          <a:p>
            <a:pPr lvl="1"/>
            <a:r>
              <a:rPr lang="en-AU" sz="2400" dirty="0" smtClean="0"/>
              <a:t>NRM</a:t>
            </a:r>
          </a:p>
          <a:p>
            <a:pPr lvl="1"/>
            <a:r>
              <a:rPr lang="en-AU" sz="2400" dirty="0" smtClean="0"/>
              <a:t>Landcare</a:t>
            </a:r>
          </a:p>
          <a:p>
            <a:pPr lvl="1"/>
            <a:r>
              <a:rPr lang="en-AU" sz="2400" dirty="0" smtClean="0"/>
              <a:t>Councils </a:t>
            </a:r>
          </a:p>
          <a:p>
            <a:pPr lvl="1"/>
            <a:r>
              <a:rPr lang="en-AU" sz="2400" dirty="0" smtClean="0"/>
              <a:t>Private Industry.</a:t>
            </a:r>
          </a:p>
          <a:p>
            <a:endParaRPr lang="en-AU" sz="3000" dirty="0" smtClean="0"/>
          </a:p>
          <a:p>
            <a:endParaRPr lang="en-AU" sz="3000" dirty="0" smtClean="0"/>
          </a:p>
          <a:p>
            <a:endParaRPr lang="en-AU" sz="3000" dirty="0" smtClean="0"/>
          </a:p>
          <a:p>
            <a:endParaRPr lang="en-AU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953" y="3738246"/>
            <a:ext cx="3053480" cy="193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2015 – 2018 Business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Productive Partnerships</a:t>
            </a:r>
          </a:p>
          <a:p>
            <a:r>
              <a:rPr lang="en-AU" dirty="0" smtClean="0"/>
              <a:t>Catchment Connections</a:t>
            </a:r>
          </a:p>
          <a:p>
            <a:r>
              <a:rPr lang="en-AU" dirty="0" smtClean="0"/>
              <a:t>Coasting Along</a:t>
            </a:r>
          </a:p>
          <a:p>
            <a:r>
              <a:rPr lang="en-AU" dirty="0" smtClean="0"/>
              <a:t>Life on the Edge</a:t>
            </a:r>
          </a:p>
          <a:p>
            <a:r>
              <a:rPr lang="en-AU" dirty="0" smtClean="0"/>
              <a:t>Must do Management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9" y="0"/>
            <a:ext cx="738917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4333" y="0"/>
            <a:ext cx="73053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2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 andrew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Education Day 2013</a:t>
            </a:r>
            <a:endParaRPr lang="en-AU" dirty="0"/>
          </a:p>
        </p:txBody>
      </p:sp>
      <p:pic>
        <p:nvPicPr>
          <p:cNvPr id="91138" name="Picture 2" descr="C:\Users\Eric\AppData\Local\Microsoft\Windows\Temporary Internet Files\Content.Outlook\8Z1FQ2M8\IMG_0799 (2).JPG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29710"/>
            <a:ext cx="9143999" cy="42882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opy (1) of 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Northern &amp; </a:t>
            </a:r>
            <a:r>
              <a:rPr lang="en-AU" dirty="0" err="1" smtClean="0"/>
              <a:t>Yorke</a:t>
            </a:r>
            <a:r>
              <a:rPr lang="en-AU" dirty="0" smtClean="0"/>
              <a:t> NRM Board</a:t>
            </a:r>
            <a:endParaRPr lang="en-AU" dirty="0"/>
          </a:p>
        </p:txBody>
      </p:sp>
      <p:pic>
        <p:nvPicPr>
          <p:cNvPr id="5" name="Content Placeholder 4" descr="cid:image001.png@01D0BFD7.397558D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458" y="1273629"/>
            <a:ext cx="5421085" cy="449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365126"/>
            <a:ext cx="8343899" cy="1325563"/>
          </a:xfrm>
        </p:spPr>
        <p:txBody>
          <a:bodyPr/>
          <a:lstStyle/>
          <a:p>
            <a:r>
              <a:rPr lang="en-AU" dirty="0" smtClean="0"/>
              <a:t>CONSERVATION ACTION PLANNING</a:t>
            </a:r>
            <a:endParaRPr lang="en-AU" dirty="0"/>
          </a:p>
        </p:txBody>
      </p:sp>
      <p:pic>
        <p:nvPicPr>
          <p:cNvPr id="84994" name="Picture 2" descr="C:\Users\Eric\AppData\Local\Microsoft\Windows\Temporary Internet Files\Content.Outlook\8Z1FQ2M8\World 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235894"/>
            <a:ext cx="9144000" cy="605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9" y="103937"/>
            <a:ext cx="7886700" cy="1325563"/>
          </a:xfrm>
        </p:spPr>
        <p:txBody>
          <a:bodyPr/>
          <a:lstStyle/>
          <a:p>
            <a:r>
              <a:rPr lang="en-AU" dirty="0" smtClean="0"/>
              <a:t>Soil, Water &amp; Biodiversity CAP’s across the N&amp;Y Region</a:t>
            </a:r>
            <a:endParaRPr lang="en-AU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4157" y="1478412"/>
            <a:ext cx="5371924" cy="53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328" y="1478412"/>
            <a:ext cx="4555671" cy="688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Delivery Partners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0641"/>
            <a:ext cx="9144000" cy="4632960"/>
          </a:xfrm>
        </p:spPr>
        <p:txBody>
          <a:bodyPr numCol="2"/>
          <a:lstStyle/>
          <a:p>
            <a:r>
              <a:rPr lang="en-AU" dirty="0" smtClean="0"/>
              <a:t>Greening Australia</a:t>
            </a:r>
          </a:p>
          <a:p>
            <a:r>
              <a:rPr lang="en-AU" dirty="0" smtClean="0"/>
              <a:t>SA Water </a:t>
            </a:r>
          </a:p>
          <a:p>
            <a:r>
              <a:rPr lang="en-AU" dirty="0" smtClean="0"/>
              <a:t>DEWNR</a:t>
            </a:r>
          </a:p>
          <a:p>
            <a:r>
              <a:rPr lang="en-AU" dirty="0" smtClean="0"/>
              <a:t>Conservation Volunteers</a:t>
            </a:r>
          </a:p>
          <a:p>
            <a:r>
              <a:rPr lang="en-AU" dirty="0" smtClean="0"/>
              <a:t>Nature Conservation Society of SA</a:t>
            </a:r>
          </a:p>
          <a:p>
            <a:r>
              <a:rPr lang="en-AU" dirty="0" smtClean="0"/>
              <a:t>Central Local Govt Region of SA</a:t>
            </a:r>
          </a:p>
          <a:p>
            <a:r>
              <a:rPr lang="en-AU" dirty="0" smtClean="0"/>
              <a:t>The Wilderness Society    </a:t>
            </a:r>
          </a:p>
          <a:p>
            <a:r>
              <a:rPr lang="en-AU" dirty="0" smtClean="0"/>
              <a:t>Aboriginal Lands Trust    </a:t>
            </a:r>
          </a:p>
          <a:p>
            <a:r>
              <a:rPr lang="en-AU" dirty="0" smtClean="0"/>
              <a:t>Ag Ex Alliance</a:t>
            </a:r>
          </a:p>
          <a:p>
            <a:r>
              <a:rPr lang="en-AU" dirty="0" smtClean="0"/>
              <a:t>Trees for Life   </a:t>
            </a:r>
          </a:p>
          <a:p>
            <a:r>
              <a:rPr lang="en-AU" dirty="0" smtClean="0"/>
              <a:t>Rural Solutions  </a:t>
            </a:r>
          </a:p>
          <a:p>
            <a:r>
              <a:rPr lang="en-AU" dirty="0" smtClean="0"/>
              <a:t>Forestry SA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/>
            </a:r>
            <a:br>
              <a:rPr lang="en-AU" u="sng" dirty="0" smtClean="0"/>
            </a:br>
            <a:endParaRPr lang="en-AU" dirty="0"/>
          </a:p>
        </p:txBody>
      </p:sp>
      <p:pic>
        <p:nvPicPr>
          <p:cNvPr id="133121" name="A1E38477-FE72-4D2C-948F-23C7606AEEE4" descr="cid:0CE75DCC-4151-4235-96BA-E4DDF9408D75@netgear.com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629025" y="70617"/>
            <a:ext cx="1885950" cy="990600"/>
          </a:xfrm>
          <a:prstGeom prst="rect">
            <a:avLst/>
          </a:prstGeom>
          <a:noFill/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247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169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200" b="0" i="0" u="sng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26" name="95E18177-B799-401B-BF44-2EBFE82A32A7" descr="3469FFB0-2862-4956-BD42-5529CF097BC1@netg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214" y="1177678"/>
            <a:ext cx="3048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7" name="C61C316D-4188-4B09-B381-AD6237F16866" descr="15580FC0-ABD0-4D36-80FC-BFA0CBB72BE3@netge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8350" y="36833"/>
            <a:ext cx="3048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32019E37-2AED-4756-B9BF-075C281949F2" descr="683ACD31-EFFE-4BD8-8559-CE643BA9A9A6@netge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403" y="117477"/>
            <a:ext cx="304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9" name="689030FA-4303-4980-A036-253C8F0E6FF1" descr="4911A265-2902-465A-A8C7-55D82E86C01A@netgea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874" y="1172460"/>
            <a:ext cx="1865940" cy="15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A97E74BD-AB5E-4836-8E4A-8FAC621A467E" descr="2EC276E0-E6E3-4DA8-A743-CA6AEA832A1D@netge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3214" y="2109286"/>
            <a:ext cx="2466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1" name="893DC8EB-4548-4EFE-999C-F2C6360079E1" descr="DE0AF0C9-5B9A-418F-9D9F-1B73E035EE47@netgea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6" y="1160782"/>
            <a:ext cx="1621971" cy="132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2" name="13642A06-E654-4829-84BA-D2570FA8B4B3" descr="B5F8B7ED-9949-4463-B619-11C9808129DB@netge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3214" y="3473876"/>
            <a:ext cx="2971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00421919-676D-4E95-8E84-6C8AAFDF5586" descr="EE910F7D-B918-4803-B152-81093FD7C44D@netgear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505" y="2599816"/>
            <a:ext cx="1542540" cy="123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4" name="30CB7926-A744-4420-8F03-90B24EF31BAC" descr="5BE40E90-391E-428C-98B1-23F247191DCF@netgear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465" y="3946528"/>
            <a:ext cx="2677885" cy="120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5" name="F5058BD9-6BC3-46EC-AD5B-6025EDE7B6ED" descr="F049D066-012A-4FAC-8FAA-035DEE69AD75@netgea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98990" y="2567184"/>
            <a:ext cx="2055637" cy="7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6" name="3BA7C59A-D972-4281-80DD-29D99CB72801" descr="CEAAECAC-92B1-43AE-A704-08859DE27920@netgea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782" y="5418424"/>
            <a:ext cx="1617890" cy="11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7" name="3FD0D4AA-0DCC-4E3A-ABD2-357A635CA6FC" descr="2A97B7DC-3A9F-4437-B7EF-094D52E1C243@netgea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403" y="1180815"/>
            <a:ext cx="1621971" cy="11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8" name="B8F862A3-0112-4C2D-BE32-966E5B94D160" descr="92BE0BAE-9F0D-4167-9C0D-C8FD56FB6A25@netgear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990" y="5552867"/>
            <a:ext cx="2798990" cy="10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9" name="77FC3EFE-9608-4237-B0C0-1F515ABC3FDC" descr="27F212D7-ECC3-4F62-B6FD-6B3DCF4AFB0B@netgea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13" y="4743216"/>
            <a:ext cx="2466975" cy="100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0" name="F5C467BE-6883-490E-8184-D6548A7D9D05" descr="87F11A15-4917-4524-B3A1-596E4B96906D@netgear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083" y="3539503"/>
            <a:ext cx="1989834" cy="18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Users\Eric\Dropbox\Sommerville Partners\Dads presentation\File 25-08-2015 7 18 31 a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3112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141" y="-655357"/>
            <a:ext cx="6809718" cy="761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8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3075" y="3794125"/>
              <a:ext cx="411163" cy="230188"/>
            </p14:xfrm>
          </p:contentPart>
        </mc:Choice>
        <mc:Fallback xmlns="">
          <p:pic>
            <p:nvPicPr>
              <p:cNvPr id="348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7233" y="3730724"/>
                <a:ext cx="442846" cy="3569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74638"/>
            <a:ext cx="8229600" cy="5399088"/>
          </a:xfrm>
          <a:solidFill>
            <a:schemeClr val="bg1"/>
          </a:solidFill>
        </p:spPr>
        <p:txBody>
          <a:bodyPr/>
          <a:lstStyle/>
          <a:p>
            <a:r>
              <a:rPr lang="en-AU" sz="1200" b="1" dirty="0" smtClean="0"/>
              <a:t>Coast and marine</a:t>
            </a:r>
          </a:p>
          <a:p>
            <a:r>
              <a:rPr lang="en-AU" sz="1200" b="1" dirty="0" smtClean="0">
                <a:hlinkClick r:id="rId2"/>
              </a:rPr>
              <a:t>Marine debris project</a:t>
            </a:r>
            <a:r>
              <a:rPr lang="en-AU" sz="1200" b="1" dirty="0" smtClean="0"/>
              <a:t> ( Adelaide Mount Lofty Region NRM, Kangaroo Island NRM and Northern and </a:t>
            </a:r>
            <a:r>
              <a:rPr lang="en-AU" sz="1200" b="1" dirty="0" err="1" smtClean="0"/>
              <a:t>Yorke</a:t>
            </a:r>
            <a:r>
              <a:rPr lang="en-AU" sz="1200" b="1" dirty="0" smtClean="0"/>
              <a:t> NRM)</a:t>
            </a:r>
            <a:endParaRPr lang="en-AU" sz="1200" dirty="0" smtClean="0"/>
          </a:p>
          <a:p>
            <a:r>
              <a:rPr lang="en-AU" sz="1200" b="1" dirty="0" smtClean="0"/>
              <a:t>Land</a:t>
            </a:r>
          </a:p>
          <a:p>
            <a:r>
              <a:rPr lang="en-AU" sz="1200" b="1" dirty="0" smtClean="0">
                <a:hlinkClick r:id="rId3"/>
              </a:rPr>
              <a:t>Biodiversity Fund round one project</a:t>
            </a:r>
            <a:r>
              <a:rPr lang="en-AU" sz="1200" b="1" dirty="0" smtClean="0"/>
              <a:t>     (Bush Heritage  and </a:t>
            </a:r>
            <a:r>
              <a:rPr lang="en-AU" sz="1200" b="1" dirty="0" err="1" smtClean="0"/>
              <a:t>Plumbago</a:t>
            </a:r>
            <a:r>
              <a:rPr lang="en-AU" sz="1200" b="1" dirty="0" smtClean="0"/>
              <a:t> station )</a:t>
            </a:r>
            <a:endParaRPr lang="en-AU" sz="1200" dirty="0" smtClean="0"/>
          </a:p>
          <a:p>
            <a:r>
              <a:rPr lang="en-AU" sz="1200" b="1" dirty="0" smtClean="0">
                <a:hlinkClick r:id="rId4"/>
              </a:rPr>
              <a:t>Conserving the biodiversity assets of the Northern and </a:t>
            </a:r>
            <a:r>
              <a:rPr lang="en-AU" sz="1200" b="1" dirty="0" err="1" smtClean="0">
                <a:hlinkClick r:id="rId4"/>
              </a:rPr>
              <a:t>Yorke</a:t>
            </a:r>
            <a:r>
              <a:rPr lang="en-AU" sz="1200" b="1" dirty="0" smtClean="0">
                <a:hlinkClick r:id="rId4"/>
              </a:rPr>
              <a:t> Agricultural District</a:t>
            </a:r>
            <a:r>
              <a:rPr lang="en-AU" sz="1200" b="1" dirty="0" smtClean="0"/>
              <a:t>  (Greening Aust  and Trees For Life)</a:t>
            </a:r>
            <a:endParaRPr lang="en-AU" sz="1200" dirty="0" smtClean="0"/>
          </a:p>
          <a:p>
            <a:r>
              <a:rPr lang="en-AU" sz="1200" b="1" dirty="0" smtClean="0">
                <a:hlinkClick r:id="rId5"/>
              </a:rPr>
              <a:t>Controlling grassy weeds in no-till production</a:t>
            </a:r>
            <a:r>
              <a:rPr lang="en-AU" sz="1200" b="1" dirty="0" smtClean="0"/>
              <a:t>  (Northern Sustainable Soils)</a:t>
            </a:r>
            <a:endParaRPr lang="en-AU" sz="1200" dirty="0" smtClean="0"/>
          </a:p>
          <a:p>
            <a:r>
              <a:rPr lang="en-AU" sz="1200" b="1" dirty="0" smtClean="0">
                <a:hlinkClick r:id="rId6"/>
              </a:rPr>
              <a:t>Development of next generation property management planning</a:t>
            </a:r>
            <a:r>
              <a:rPr lang="en-AU" sz="1200" b="1" dirty="0" smtClean="0"/>
              <a:t> (State NRM Program Sustainable </a:t>
            </a:r>
            <a:r>
              <a:rPr lang="en-AU" sz="1200" b="1" dirty="0" err="1" smtClean="0"/>
              <a:t>Dryland</a:t>
            </a:r>
            <a:r>
              <a:rPr lang="en-AU" sz="1200" b="1" dirty="0" smtClean="0"/>
              <a:t> Ag Initiative)</a:t>
            </a:r>
            <a:endParaRPr lang="en-AU" sz="1200" dirty="0" smtClean="0"/>
          </a:p>
          <a:p>
            <a:r>
              <a:rPr lang="en-AU" sz="1200" b="1" dirty="0" smtClean="0">
                <a:hlinkClick r:id="rId7"/>
              </a:rPr>
              <a:t>Improving pasture sustainability and production through production zoning</a:t>
            </a:r>
            <a:r>
              <a:rPr lang="en-AU" sz="1200" b="1" dirty="0" smtClean="0"/>
              <a:t> (Upper North Farming Systems)</a:t>
            </a:r>
            <a:endParaRPr lang="en-AU" sz="1200" dirty="0" smtClean="0"/>
          </a:p>
          <a:p>
            <a:r>
              <a:rPr lang="en-AU" sz="1200" b="1" dirty="0" smtClean="0">
                <a:hlinkClick r:id="rId8"/>
              </a:rPr>
              <a:t>Improving soil cover on erodible soils</a:t>
            </a:r>
            <a:r>
              <a:rPr lang="en-AU" sz="1200" b="1" dirty="0" smtClean="0"/>
              <a:t> ( Ag Ex Alliance)</a:t>
            </a:r>
            <a:endParaRPr lang="en-AU" sz="1200" dirty="0" smtClean="0"/>
          </a:p>
          <a:p>
            <a:r>
              <a:rPr lang="en-AU" sz="1200" b="1" dirty="0" smtClean="0">
                <a:hlinkClick r:id="rId9"/>
              </a:rPr>
              <a:t>Increasing sustainability in the Northern and </a:t>
            </a:r>
            <a:r>
              <a:rPr lang="en-AU" sz="1200" b="1" dirty="0" err="1" smtClean="0">
                <a:hlinkClick r:id="rId9"/>
              </a:rPr>
              <a:t>Yorke</a:t>
            </a:r>
            <a:r>
              <a:rPr lang="en-AU" sz="1200" b="1" dirty="0" smtClean="0">
                <a:hlinkClick r:id="rId9"/>
              </a:rPr>
              <a:t> agricultural sector</a:t>
            </a:r>
            <a:r>
              <a:rPr lang="en-AU" sz="1200" b="1" dirty="0" smtClean="0"/>
              <a:t> ( Federal funding with </a:t>
            </a:r>
            <a:r>
              <a:rPr lang="en-AU" sz="1200" b="1" dirty="0" err="1" smtClean="0"/>
              <a:t>mutiple</a:t>
            </a:r>
            <a:r>
              <a:rPr lang="en-AU" sz="1200" b="1" dirty="0" smtClean="0"/>
              <a:t> partners)</a:t>
            </a:r>
            <a:endParaRPr lang="en-AU" sz="1200" dirty="0" smtClean="0"/>
          </a:p>
          <a:p>
            <a:r>
              <a:rPr lang="en-AU" sz="1200" b="1" dirty="0" smtClean="0">
                <a:hlinkClick r:id="rId10"/>
              </a:rPr>
              <a:t>Living Flinders: maintaining ecological integrity and resilience in the Southern Flinders Ranges</a:t>
            </a:r>
            <a:r>
              <a:rPr lang="en-AU" sz="1200" b="1" dirty="0" smtClean="0"/>
              <a:t> (Greening Aust ,Aboriginal Lands Trust and Nature Conservation Society of </a:t>
            </a:r>
            <a:r>
              <a:rPr lang="en-AU" sz="1200" b="1" dirty="0" err="1" smtClean="0"/>
              <a:t>Sth</a:t>
            </a:r>
            <a:r>
              <a:rPr lang="en-AU" sz="1200" b="1" dirty="0" smtClean="0"/>
              <a:t> Aust)</a:t>
            </a:r>
            <a:endParaRPr lang="en-AU" sz="1200" dirty="0" smtClean="0"/>
          </a:p>
          <a:p>
            <a:r>
              <a:rPr lang="en-AU" sz="1200" b="1" dirty="0" smtClean="0">
                <a:hlinkClick r:id="rId11"/>
              </a:rPr>
              <a:t>Regional Landcare Facilitator</a:t>
            </a:r>
            <a:endParaRPr lang="en-AU" sz="1200" dirty="0" smtClean="0"/>
          </a:p>
          <a:p>
            <a:r>
              <a:rPr lang="en-AU" sz="1200" b="1" dirty="0" smtClean="0">
                <a:hlinkClick r:id="rId12"/>
              </a:rPr>
              <a:t>Sustainable resource management though poultry and cropping collaboration</a:t>
            </a:r>
            <a:r>
              <a:rPr lang="en-AU" sz="1200" b="1" dirty="0" smtClean="0"/>
              <a:t> (</a:t>
            </a:r>
            <a:r>
              <a:rPr lang="en-AU" sz="1200" b="1" dirty="0" err="1" smtClean="0"/>
              <a:t>Sth</a:t>
            </a:r>
            <a:r>
              <a:rPr lang="en-AU" sz="1200" b="1" dirty="0" smtClean="0"/>
              <a:t> Aust No Till Farmers Assoc)</a:t>
            </a:r>
            <a:endParaRPr lang="en-AU" sz="1200" dirty="0" smtClean="0"/>
          </a:p>
          <a:p>
            <a:r>
              <a:rPr lang="en-AU" sz="1200" b="1" dirty="0" smtClean="0">
                <a:hlinkClick r:id="rId13"/>
              </a:rPr>
              <a:t>Understanding soil nitrogen and acidification under no-till systems</a:t>
            </a:r>
            <a:endParaRPr lang="en-AU" sz="1200" dirty="0" smtClean="0"/>
          </a:p>
          <a:p>
            <a:r>
              <a:rPr lang="en-AU" sz="1200" b="1" dirty="0" smtClean="0">
                <a:hlinkClick r:id="rId14"/>
              </a:rPr>
              <a:t>Understanding the ecology of pest snails</a:t>
            </a:r>
            <a:endParaRPr lang="en-AU" sz="1200" dirty="0" smtClean="0"/>
          </a:p>
          <a:p>
            <a:r>
              <a:rPr lang="en-AU" sz="1200" b="1" dirty="0" smtClean="0"/>
              <a:t>Native species</a:t>
            </a:r>
          </a:p>
          <a:p>
            <a:r>
              <a:rPr lang="en-AU" sz="1200" b="1" dirty="0" smtClean="0">
                <a:hlinkClick r:id="rId15"/>
              </a:rPr>
              <a:t>Bushland condition monitoring</a:t>
            </a:r>
            <a:r>
              <a:rPr lang="en-AU" sz="1200" b="1" dirty="0" smtClean="0"/>
              <a:t> (Nature Conservation Soc of </a:t>
            </a:r>
            <a:r>
              <a:rPr lang="en-AU" sz="1200" b="1" dirty="0" err="1" smtClean="0"/>
              <a:t>Sth</a:t>
            </a:r>
            <a:r>
              <a:rPr lang="en-AU" sz="1200" b="1" dirty="0" smtClean="0"/>
              <a:t> Australia)</a:t>
            </a:r>
            <a:endParaRPr lang="en-AU" sz="1200" dirty="0" smtClean="0"/>
          </a:p>
          <a:p>
            <a:r>
              <a:rPr lang="en-AU" sz="1200" b="1" dirty="0" smtClean="0">
                <a:hlinkClick r:id="rId16"/>
              </a:rPr>
              <a:t>Four Catchments</a:t>
            </a:r>
            <a:endParaRPr lang="en-AU" sz="1200" dirty="0" smtClean="0"/>
          </a:p>
          <a:p>
            <a:r>
              <a:rPr lang="en-AU" sz="1200" b="1" dirty="0" smtClean="0">
                <a:hlinkClick r:id="rId17"/>
              </a:rPr>
              <a:t>Improving ecological integrity and resilience on the Southern </a:t>
            </a:r>
            <a:r>
              <a:rPr lang="en-AU" sz="1200" b="1" dirty="0" err="1" smtClean="0">
                <a:hlinkClick r:id="rId17"/>
              </a:rPr>
              <a:t>Yorke</a:t>
            </a:r>
            <a:r>
              <a:rPr lang="en-AU" sz="1200" b="1" dirty="0" smtClean="0">
                <a:hlinkClick r:id="rId17"/>
              </a:rPr>
              <a:t> Peninsula</a:t>
            </a:r>
            <a:r>
              <a:rPr lang="en-AU" sz="1200" b="1" dirty="0" smtClean="0"/>
              <a:t> (Greening Australia, Aboriginal Lands Trust and  Nature Conservation Society of </a:t>
            </a:r>
            <a:r>
              <a:rPr lang="en-AU" sz="1200" b="1" dirty="0" err="1" smtClean="0"/>
              <a:t>Sth</a:t>
            </a:r>
            <a:r>
              <a:rPr lang="en-AU" sz="1200" b="1" dirty="0" smtClean="0"/>
              <a:t> Australia)</a:t>
            </a:r>
            <a:endParaRPr lang="en-AU" sz="1200" dirty="0" smtClean="0"/>
          </a:p>
          <a:p>
            <a:r>
              <a:rPr lang="en-AU" sz="1200" b="1" dirty="0" smtClean="0">
                <a:hlinkClick r:id="rId18"/>
              </a:rPr>
              <a:t>Local communities restoring critical habitat and landscape linkages in the southern </a:t>
            </a:r>
            <a:r>
              <a:rPr lang="en-AU" sz="1200" b="1" dirty="0" err="1" smtClean="0">
                <a:hlinkClick r:id="rId18"/>
              </a:rPr>
              <a:t>Yorke</a:t>
            </a:r>
            <a:r>
              <a:rPr lang="en-AU" sz="1200" b="1" dirty="0" smtClean="0">
                <a:hlinkClick r:id="rId18"/>
              </a:rPr>
              <a:t> Peninsula</a:t>
            </a:r>
            <a:endParaRPr lang="en-AU" sz="1200" dirty="0" smtClean="0"/>
          </a:p>
          <a:p>
            <a:r>
              <a:rPr lang="en-AU" sz="1200" b="1" dirty="0" smtClean="0">
                <a:hlinkClick r:id="rId19"/>
              </a:rPr>
              <a:t>Mount Remarkable to the sea: Upper Spencer Gulf coastal protection and riparian linkages</a:t>
            </a:r>
            <a:endParaRPr lang="en-AU" sz="1200" dirty="0" smtClean="0"/>
          </a:p>
          <a:p>
            <a:r>
              <a:rPr lang="en-AU" sz="1200" b="1" dirty="0" smtClean="0">
                <a:hlinkClick r:id="rId20"/>
              </a:rPr>
              <a:t>Vegetation protection on the Wakefield River</a:t>
            </a:r>
            <a:endParaRPr lang="en-AU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222"/>
          </a:xfrm>
        </p:spPr>
        <p:txBody>
          <a:bodyPr/>
          <a:lstStyle/>
          <a:p>
            <a:r>
              <a:rPr lang="en-AU" dirty="0" smtClean="0"/>
              <a:t>Fox Baiting (NRM and NLP funded)</a:t>
            </a:r>
            <a:endParaRPr lang="en-AU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65860"/>
            <a:ext cx="9143999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AU" dirty="0" smtClean="0"/>
              <a:t>Wheel Cactus Control</a:t>
            </a:r>
            <a:endParaRPr lang="en-AU" dirty="0"/>
          </a:p>
        </p:txBody>
      </p:sp>
      <p:pic>
        <p:nvPicPr>
          <p:cNvPr id="7" name="Picture 1" descr="CAC_0294.JPG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586" y="1143000"/>
            <a:ext cx="5437414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AC_02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4604658" cy="45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ctoblastis (3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7851" y="4642106"/>
            <a:ext cx="3248298" cy="221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40"/>
          </a:xfrm>
        </p:spPr>
        <p:txBody>
          <a:bodyPr>
            <a:normAutofit/>
          </a:bodyPr>
          <a:lstStyle/>
          <a:p>
            <a:r>
              <a:rPr lang="en-AU" dirty="0" smtClean="0"/>
              <a:t>Young Environmental Leaders</a:t>
            </a:r>
            <a:endParaRPr lang="en-AU" dirty="0"/>
          </a:p>
        </p:txBody>
      </p:sp>
      <p:pic>
        <p:nvPicPr>
          <p:cNvPr id="92162" name="Picture 2" descr="C:\Users\Eric\AppData\Local\Microsoft\Windows\Temporary Internet Files\Content.Outlook\8Z1FQ2M8\FullSizeRender (4).jpg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4490" y="898626"/>
            <a:ext cx="6175021" cy="47138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556902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 smtClean="0"/>
              <a:t>Quorn Area School Native Bush Garden 2015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 Four Catchments Project</a:t>
            </a:r>
            <a:endParaRPr lang="en-AU" dirty="0"/>
          </a:p>
        </p:txBody>
      </p:sp>
      <p:pic>
        <p:nvPicPr>
          <p:cNvPr id="93186" name="Picture 2" descr="C:\Users\Eric\Pictures\1973 to 2015\NRM\NRM Water TAP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992" y="1033254"/>
            <a:ext cx="5552016" cy="41640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" y="5242986"/>
            <a:ext cx="86563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300" dirty="0" smtClean="0"/>
              <a:t>Willochra, Broughton, Wakefield and Light Rivers </a:t>
            </a:r>
            <a:endParaRPr lang="en-AU" sz="3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728" y="274638"/>
            <a:ext cx="4171071" cy="71299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Beach Daisy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928" y="685800"/>
            <a:ext cx="4301801" cy="225434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West of the </a:t>
            </a:r>
            <a:r>
              <a:rPr kumimoji="0" lang="en-A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Peesey</a:t>
            </a: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Biodiversity Restoration Group through a N&amp;Y NRM Community Grant began initial control of Beach</a:t>
            </a:r>
            <a:r>
              <a:rPr kumimoji="0" lang="en-A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Daisy. </a:t>
            </a: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E:\work 1\Beach Daisy\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832" y="987633"/>
            <a:ext cx="4215420" cy="292981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73831" y="4135902"/>
            <a:ext cx="4215421" cy="1569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Beach Daisy has been eradicated on Blue Bay, Berry Bay and Gym Beach. Eradication is now achievable Formby Bay.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8" name="Picture 3" descr="E:\work 1\Beach Daisy\1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28" y="3018279"/>
            <a:ext cx="4301801" cy="286786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SCARY THINGS</a:t>
            </a:r>
            <a:endParaRPr lang="en-US" dirty="0"/>
          </a:p>
        </p:txBody>
      </p:sp>
      <p:pic>
        <p:nvPicPr>
          <p:cNvPr id="5" name="Picture 4" descr="Broughton River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60" y="881744"/>
            <a:ext cx="7138680" cy="491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3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60131" y="583503"/>
            <a:ext cx="8623738" cy="54389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Probable collapse of pollination services by honey bees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New diseases &amp; herbicide resistance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More extreme weather events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Water:</a:t>
            </a:r>
            <a:r>
              <a:rPr lang="en-AU" sz="2400" dirty="0" smtClean="0"/>
              <a:t> </a:t>
            </a:r>
            <a:r>
              <a:rPr lang="en-AU" sz="2400" dirty="0">
                <a:solidFill>
                  <a:schemeClr val="bg1"/>
                </a:solidFill>
              </a:rPr>
              <a:t>An asset we must protect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Nutrients: Peak Phosphorous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Fish depletion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Fossil Fuels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Feral Animals, in particular cats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Loss </a:t>
            </a:r>
            <a:r>
              <a:rPr lang="en-AU" sz="2400" dirty="0">
                <a:solidFill>
                  <a:schemeClr val="bg1"/>
                </a:solidFill>
              </a:rPr>
              <a:t>of Agricultural land to urban sprawl and lifestyle blocks</a:t>
            </a:r>
          </a:p>
          <a:p>
            <a:r>
              <a:rPr lang="en-AU" sz="2400" dirty="0">
                <a:solidFill>
                  <a:schemeClr val="bg1"/>
                </a:solidFill>
              </a:rPr>
              <a:t>Population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ghlands aerial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07" y="1132184"/>
            <a:ext cx="7821386" cy="4502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Production Dominated Landscape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41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" name="Content Placeholder 11" descr="Malcolm Sommerville cutting Ford wheat at Hilltown.jpg"/>
          <p:cNvPicPr>
            <a:picLocks noGrp="1" noChangeAspect="1"/>
          </p:cNvPicPr>
          <p:nvPr>
            <p:ph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3890"/>
            <a:ext cx="9887078" cy="50028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16708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1143000"/>
          </a:xfrm>
        </p:spPr>
        <p:txBody>
          <a:bodyPr/>
          <a:lstStyle/>
          <a:p>
            <a:r>
              <a:rPr lang="en-US" dirty="0" smtClean="0"/>
              <a:t>9 HORSEPOWER</a:t>
            </a:r>
            <a:endParaRPr lang="en-US" dirty="0"/>
          </a:p>
        </p:txBody>
      </p:sp>
      <p:pic>
        <p:nvPicPr>
          <p:cNvPr id="4" name="Content Placeholder 3" descr="SM Sommervile Aug 1933 in Pit Forthie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6989" y="885516"/>
            <a:ext cx="9481347" cy="46954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247635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29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2055"/>
            <a:ext cx="9144000" cy="4449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"/>
            <a:ext cx="8229600" cy="1143000"/>
          </a:xfrm>
        </p:spPr>
        <p:txBody>
          <a:bodyPr/>
          <a:lstStyle/>
          <a:p>
            <a:r>
              <a:rPr lang="en-US" dirty="0" smtClean="0"/>
              <a:t>450 HORSEPOWER</a:t>
            </a:r>
            <a:endParaRPr lang="en-US" dirty="0"/>
          </a:p>
        </p:txBody>
      </p:sp>
      <p:pic>
        <p:nvPicPr>
          <p:cNvPr id="7" name="Picture 6" descr="Syd &amp; Digger carting oat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897" y="4646141"/>
            <a:ext cx="3904746" cy="1750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2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24/7 seeding</a:t>
            </a:r>
            <a:endParaRPr lang="en-AU" dirty="0"/>
          </a:p>
        </p:txBody>
      </p:sp>
      <p:pic>
        <p:nvPicPr>
          <p:cNvPr id="4" name="Content Placeholder 3" descr="2012-05-22 18.45.09.jpg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286" y="1509713"/>
            <a:ext cx="5551427" cy="4164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2098" name="Picture 2" descr="C:\Users\Eric\Dropbox\Sommerville Partners\Dads presentation\IMG_0034 -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Y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cknowledgem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 Chap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AMLR_PPT_Template.pot</Template>
  <TotalTime>13492</TotalTime>
  <Words>552</Words>
  <Application>Microsoft Macintosh PowerPoint</Application>
  <PresentationFormat>On-screen Show (4:3)</PresentationFormat>
  <Paragraphs>105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NY PPT</vt:lpstr>
      <vt:lpstr>Acknowledgements</vt:lpstr>
      <vt:lpstr>SE content</vt:lpstr>
      <vt:lpstr>SE Chapter</vt:lpstr>
      <vt:lpstr>Eric Sommerville   Presiding Member, Northern and Yorke Natural Resources Management Board  </vt:lpstr>
      <vt:lpstr>2015 – 2018 Business Plan</vt:lpstr>
      <vt:lpstr>PowerPoint Presentation</vt:lpstr>
      <vt:lpstr>Production Dominated Landscape</vt:lpstr>
      <vt:lpstr>PowerPoint Presentation</vt:lpstr>
      <vt:lpstr>9 HORSEPOWER</vt:lpstr>
      <vt:lpstr>450 HORSEPOWER</vt:lpstr>
      <vt:lpstr>24/7 seeding</vt:lpstr>
      <vt:lpstr>PowerPoint Presentation</vt:lpstr>
      <vt:lpstr>PowerPoint Presentation</vt:lpstr>
      <vt:lpstr>2015     100% Cropping</vt:lpstr>
      <vt:lpstr>Soils…</vt:lpstr>
      <vt:lpstr>We host NVT trials</vt:lpstr>
      <vt:lpstr>PowerPoint Presentation</vt:lpstr>
      <vt:lpstr>We use a ‘one-pass’ tillage system and inter row sow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Day 2013</vt:lpstr>
      <vt:lpstr>PowerPoint Presentation</vt:lpstr>
      <vt:lpstr>Northern &amp; Yorke NRM Board</vt:lpstr>
      <vt:lpstr>CONSERVATION ACTION PLANNING</vt:lpstr>
      <vt:lpstr>Soil, Water &amp; Biodiversity CAP’s across the N&amp;Y Region</vt:lpstr>
      <vt:lpstr>Delivery Partners</vt:lpstr>
      <vt:lpstr>            </vt:lpstr>
      <vt:lpstr>PowerPoint Presentation</vt:lpstr>
      <vt:lpstr>PowerPoint Presentation</vt:lpstr>
      <vt:lpstr>Fox Baiting (NRM and NLP funded)</vt:lpstr>
      <vt:lpstr>Wheel Cactus Control</vt:lpstr>
      <vt:lpstr>Young Environmental Leaders</vt:lpstr>
      <vt:lpstr> Four Catchments Project</vt:lpstr>
      <vt:lpstr>Beach Daisy </vt:lpstr>
      <vt:lpstr>PowerPoint Presentation</vt:lpstr>
      <vt:lpstr>SCARY THINGS</vt:lpstr>
      <vt:lpstr>PowerPoint Presentation</vt:lpstr>
    </vt:vector>
  </TitlesOfParts>
  <Company>DENR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Anita</cp:lastModifiedBy>
  <cp:revision>984</cp:revision>
  <dcterms:created xsi:type="dcterms:W3CDTF">2012-06-27T00:01:50Z</dcterms:created>
  <dcterms:modified xsi:type="dcterms:W3CDTF">2015-11-26T06:31:36Z</dcterms:modified>
</cp:coreProperties>
</file>